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73" r:id="rId7"/>
    <p:sldId id="274" r:id="rId8"/>
    <p:sldId id="275" r:id="rId9"/>
    <p:sldId id="276" r:id="rId10"/>
    <p:sldId id="277" r:id="rId11"/>
    <p:sldId id="261" r:id="rId12"/>
    <p:sldId id="278" r:id="rId13"/>
    <p:sldId id="262" r:id="rId14"/>
    <p:sldId id="263" r:id="rId15"/>
    <p:sldId id="272" r:id="rId16"/>
    <p:sldId id="264" r:id="rId17"/>
    <p:sldId id="265" r:id="rId18"/>
    <p:sldId id="266" r:id="rId19"/>
    <p:sldId id="267" r:id="rId20"/>
    <p:sldId id="268" r:id="rId21"/>
    <p:sldId id="269" r:id="rId22"/>
    <p:sldId id="270" r:id="rId23"/>
    <p:sldId id="271" r:id="rId24"/>
    <p:sldId id="283" r:id="rId25"/>
    <p:sldId id="304" r:id="rId26"/>
    <p:sldId id="284" r:id="rId27"/>
    <p:sldId id="285" r:id="rId28"/>
    <p:sldId id="288" r:id="rId29"/>
    <p:sldId id="289" r:id="rId30"/>
    <p:sldId id="303" r:id="rId31"/>
    <p:sldId id="297" r:id="rId32"/>
    <p:sldId id="298" r:id="rId33"/>
    <p:sldId id="302"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21719-654E-4A9B-80C6-50CBAEA4AB68}" type="datetimeFigureOut">
              <a:rPr lang="en-US" smtClean="0"/>
              <a:t>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A00B3-49B6-4231-B5F4-F97E7CFE2A80}" type="slidenum">
              <a:rPr lang="en-US" smtClean="0"/>
              <a:t>‹#›</a:t>
            </a:fld>
            <a:endParaRPr lang="en-US"/>
          </a:p>
        </p:txBody>
      </p:sp>
    </p:spTree>
    <p:extLst>
      <p:ext uri="{BB962C8B-B14F-4D97-AF65-F5344CB8AC3E}">
        <p14:creationId xmlns:p14="http://schemas.microsoft.com/office/powerpoint/2010/main" val="365279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A00B3-49B6-4231-B5F4-F97E7CFE2A80}" type="slidenum">
              <a:rPr lang="en-US" smtClean="0"/>
              <a:t>4</a:t>
            </a:fld>
            <a:endParaRPr lang="en-US"/>
          </a:p>
        </p:txBody>
      </p:sp>
    </p:spTree>
    <p:extLst>
      <p:ext uri="{BB962C8B-B14F-4D97-AF65-F5344CB8AC3E}">
        <p14:creationId xmlns:p14="http://schemas.microsoft.com/office/powerpoint/2010/main" val="74961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BEA384-7F63-4FBB-A13F-2A737D66E3C6}" type="datetimeFigureOut">
              <a:rPr lang="en-US" smtClean="0"/>
              <a:t>1/1/2017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3A3A83C-EFA4-4E4A-9C84-A20820C9D38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EA384-7F63-4FBB-A13F-2A737D66E3C6}"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EA384-7F63-4FBB-A13F-2A737D66E3C6}"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BEA384-7F63-4FBB-A13F-2A737D66E3C6}"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EA384-7F63-4FBB-A13F-2A737D66E3C6}"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BEA384-7F63-4FBB-A13F-2A737D66E3C6}"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3A83C-EFA4-4E4A-9C84-A20820C9D38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BEA384-7F63-4FBB-A13F-2A737D66E3C6}" type="datetimeFigureOut">
              <a:rPr lang="en-US" smtClean="0"/>
              <a:t>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EA384-7F63-4FBB-A13F-2A737D66E3C6}" type="datetimeFigureOut">
              <a:rPr lang="en-US" smtClean="0"/>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EA384-7F63-4FBB-A13F-2A737D66E3C6}" type="datetimeFigureOut">
              <a:rPr lang="en-US" smtClean="0"/>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BEA384-7F63-4FBB-A13F-2A737D66E3C6}" type="datetimeFigureOut">
              <a:rPr lang="en-US" smtClean="0"/>
              <a:t>1/1/2017</a:t>
            </a:fld>
            <a:endParaRPr lang="en-US"/>
          </a:p>
        </p:txBody>
      </p:sp>
      <p:sp>
        <p:nvSpPr>
          <p:cNvPr id="7" name="Slide Number Placeholder 6"/>
          <p:cNvSpPr>
            <a:spLocks noGrp="1"/>
          </p:cNvSpPr>
          <p:nvPr>
            <p:ph type="sldNum" sz="quarter" idx="12"/>
          </p:nvPr>
        </p:nvSpPr>
        <p:spPr/>
        <p:txBody>
          <a:bodyPr/>
          <a:lstStyle/>
          <a:p>
            <a:fld id="{73A3A83C-EFA4-4E4A-9C84-A20820C9D38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EA384-7F63-4FBB-A13F-2A737D66E3C6}" type="datetimeFigureOut">
              <a:rPr lang="en-US" smtClean="0"/>
              <a:t>1/1/2017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3A3A83C-EFA4-4E4A-9C84-A20820C9D3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BEA384-7F63-4FBB-A13F-2A737D66E3C6}" type="datetimeFigureOut">
              <a:rPr lang="en-US" smtClean="0"/>
              <a:t>1/1/2017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3A3A83C-EFA4-4E4A-9C84-A20820C9D3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org/microbiology/what-is-a-virus.html" TargetMode="External"/><Relationship Id="rId7" Type="http://schemas.openxmlformats.org/officeDocument/2006/relationships/image" Target="../media/image18.png"/><Relationship Id="rId2" Type="http://schemas.openxmlformats.org/officeDocument/2006/relationships/hyperlink" Target="http://www.scienceprofonline.org/genetics/what-is-dna-deoxyribonucleic-acid.html" TargetMode="External"/><Relationship Id="rId1" Type="http://schemas.openxmlformats.org/officeDocument/2006/relationships/slideLayout" Target="../slideLayouts/slideLayout2.xml"/><Relationship Id="rId6" Type="http://schemas.openxmlformats.org/officeDocument/2006/relationships/hyperlink" Target="http://www.scienceprofonline.com/cell-biology/eukaryotic-cell-parts-functions-diagrams.html" TargetMode="External"/><Relationship Id="rId5"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microbiology/what-is-bacteriophage-viru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MICROBIAL GENETICS2</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6979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49" y="548680"/>
            <a:ext cx="2632267" cy="492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548680"/>
            <a:ext cx="43291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99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solidFill>
                  <a:schemeClr val="tx1"/>
                </a:solidFill>
              </a:rPr>
              <a:t>RNA: Ribonucleic acid</a:t>
            </a:r>
          </a:p>
          <a:p>
            <a:r>
              <a:rPr lang="en-US" b="1" dirty="0" smtClean="0">
                <a:solidFill>
                  <a:srgbClr val="0070C0"/>
                </a:solidFill>
              </a:rPr>
              <a:t>Pentose sugar: Ribose</a:t>
            </a:r>
          </a:p>
          <a:p>
            <a:r>
              <a:rPr lang="en-US" b="1" dirty="0" smtClean="0">
                <a:solidFill>
                  <a:srgbClr val="0070C0"/>
                </a:solidFill>
              </a:rPr>
              <a:t>Nitrogenous bases: </a:t>
            </a:r>
            <a:br>
              <a:rPr lang="en-US" b="1" dirty="0" smtClean="0">
                <a:solidFill>
                  <a:srgbClr val="0070C0"/>
                </a:solidFill>
              </a:rPr>
            </a:br>
            <a:r>
              <a:rPr lang="en-US" b="1" dirty="0" smtClean="0">
                <a:solidFill>
                  <a:srgbClr val="0070C0"/>
                </a:solidFill>
              </a:rPr>
              <a:t>Adenine and guanine (purines)</a:t>
            </a:r>
            <a:br>
              <a:rPr lang="en-US" b="1" dirty="0" smtClean="0">
                <a:solidFill>
                  <a:srgbClr val="0070C0"/>
                </a:solidFill>
              </a:rPr>
            </a:br>
            <a:r>
              <a:rPr lang="en-US" b="1" dirty="0" smtClean="0">
                <a:solidFill>
                  <a:srgbClr val="0070C0"/>
                </a:solidFill>
              </a:rPr>
              <a:t>Cytosine and uracil (</a:t>
            </a:r>
            <a:r>
              <a:rPr lang="en-US" b="1" dirty="0" err="1" smtClean="0">
                <a:solidFill>
                  <a:srgbClr val="0070C0"/>
                </a:solidFill>
              </a:rPr>
              <a:t>pyrimidines</a:t>
            </a:r>
            <a:r>
              <a:rPr lang="en-US" b="1" dirty="0" smtClean="0">
                <a:solidFill>
                  <a:srgbClr val="0070C0"/>
                </a:solidFill>
              </a:rPr>
              <a:t>)</a:t>
            </a:r>
          </a:p>
          <a:p>
            <a:r>
              <a:rPr lang="en-US" b="1" dirty="0" smtClean="0">
                <a:solidFill>
                  <a:srgbClr val="0070C0"/>
                </a:solidFill>
              </a:rPr>
              <a:t>Structure is typically single-stranded; there may be internal complementary regions within an RNA strand that can form double-stranded “hairpin loops” (C to G; A to U)</a:t>
            </a:r>
          </a:p>
          <a:p>
            <a:r>
              <a:rPr lang="en-US" b="1" dirty="0" smtClean="0">
                <a:solidFill>
                  <a:srgbClr val="0070C0"/>
                </a:solidFill>
              </a:rPr>
              <a:t>An RNA strand can also form a double-stranded structure with a DNA strand; in this case, the U on the RNA will base-pair with the A on the DNA.</a:t>
            </a:r>
          </a:p>
          <a:p>
            <a:endParaRPr lang="en-US" b="1" dirty="0">
              <a:solidFill>
                <a:srgbClr val="0070C0"/>
              </a:solidFill>
            </a:endParaRPr>
          </a:p>
        </p:txBody>
      </p:sp>
    </p:spTree>
    <p:extLst>
      <p:ext uri="{BB962C8B-B14F-4D97-AF65-F5344CB8AC3E}">
        <p14:creationId xmlns:p14="http://schemas.microsoft.com/office/powerpoint/2010/main" val="3676517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404664"/>
            <a:ext cx="2869888" cy="369332"/>
          </a:xfrm>
          <a:prstGeom prst="rect">
            <a:avLst/>
          </a:prstGeom>
        </p:spPr>
        <p:txBody>
          <a:bodyPr wrap="none">
            <a:spAutoFit/>
          </a:bodyPr>
          <a:lstStyle/>
          <a:p>
            <a:r>
              <a:rPr lang="en-US" dirty="0" smtClean="0"/>
              <a:t>Nucleic Acids: RNA Structure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3635895"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08720"/>
            <a:ext cx="3560763"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180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Overall function.</a:t>
            </a:r>
          </a:p>
          <a:p>
            <a:pPr algn="just"/>
            <a:r>
              <a:rPr lang="en-US" b="1" dirty="0" smtClean="0">
                <a:solidFill>
                  <a:srgbClr val="FF0000"/>
                </a:solidFill>
              </a:rPr>
              <a:t>The nucleotide sequence of a nucleic acid molecule encodes the amino acid sequence of a protein. </a:t>
            </a:r>
          </a:p>
          <a:p>
            <a:pPr algn="just"/>
            <a:r>
              <a:rPr lang="en-US" b="1" dirty="0" smtClean="0">
                <a:solidFill>
                  <a:srgbClr val="0070C0"/>
                </a:solidFill>
              </a:rPr>
              <a:t>Genome: The entire nucleotide sequence of an organism; transmitted to offspring during reproduction</a:t>
            </a:r>
          </a:p>
          <a:p>
            <a:pPr algn="just"/>
            <a:r>
              <a:rPr lang="en-US" b="1" dirty="0" smtClean="0"/>
              <a:t>Deoxyribonucleic acid (DNA): DNA molecules serve as the genome for the proteins of all cellular organisms, both eukaryotic and prokaryotic. DNA also serves as the genome for certain viral groups.</a:t>
            </a:r>
          </a:p>
          <a:p>
            <a:pPr algn="just"/>
            <a:r>
              <a:rPr lang="en-US" b="1" dirty="0" smtClean="0">
                <a:solidFill>
                  <a:schemeClr val="accent3">
                    <a:lumMod val="50000"/>
                  </a:schemeClr>
                </a:solidFill>
              </a:rPr>
              <a:t>Ribonucleic acid (RNA): RNA molecules serve as an intermediate in gene expression in eukaryotic and prokaryotic organisms, as well as some viruses. RNA serves as the genome for certain viral groups.</a:t>
            </a:r>
          </a:p>
          <a:p>
            <a:pPr algn="just"/>
            <a:endParaRPr lang="en-US" dirty="0"/>
          </a:p>
        </p:txBody>
      </p:sp>
    </p:spTree>
    <p:extLst>
      <p:ext uri="{BB962C8B-B14F-4D97-AF65-F5344CB8AC3E}">
        <p14:creationId xmlns:p14="http://schemas.microsoft.com/office/powerpoint/2010/main" val="1538515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Important Processes in Genetics</a:t>
            </a:r>
          </a:p>
          <a:p>
            <a:pPr algn="just"/>
            <a:r>
              <a:rPr lang="en-US" b="1" dirty="0" smtClean="0">
                <a:solidFill>
                  <a:schemeClr val="accent3">
                    <a:lumMod val="50000"/>
                  </a:schemeClr>
                </a:solidFill>
              </a:rPr>
              <a:t>DNA Replication: The sequence of a nucleotides in a DNA molecule serves as a template to copy itself, so two identical copies of the DNA helix are formed.</a:t>
            </a:r>
          </a:p>
          <a:p>
            <a:pPr algn="just"/>
            <a:r>
              <a:rPr lang="en-US" b="1" dirty="0" smtClean="0">
                <a:solidFill>
                  <a:srgbClr val="0070C0"/>
                </a:solidFill>
              </a:rPr>
              <a:t>Transcription: The sequence of nucleotides in a DNA molecule serves as a template for the synthesis of an RNA molecule; typically, only a small segment of the DNA is copied. This is the first step in gene expression.</a:t>
            </a:r>
          </a:p>
          <a:p>
            <a:pPr algn="just"/>
            <a:r>
              <a:rPr lang="en-US" b="1" dirty="0" smtClean="0"/>
              <a:t>Translation: The sequence of nucleotides in an RNA molecule serves to direct the assembly of amino acids into a protein chain on a ribosome. This is the second step in gene expression.</a:t>
            </a:r>
          </a:p>
          <a:p>
            <a:endParaRPr lang="en-US" dirty="0"/>
          </a:p>
        </p:txBody>
      </p:sp>
    </p:spTree>
    <p:extLst>
      <p:ext uri="{BB962C8B-B14F-4D97-AF65-F5344CB8AC3E}">
        <p14:creationId xmlns:p14="http://schemas.microsoft.com/office/powerpoint/2010/main" val="1130209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65716" y="2324100"/>
            <a:ext cx="313158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844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3400" b="1" dirty="0" smtClean="0"/>
              <a:t>Gene</a:t>
            </a:r>
          </a:p>
          <a:p>
            <a:pPr marL="0" indent="0">
              <a:buNone/>
            </a:pPr>
            <a:r>
              <a:rPr lang="en-US" b="1" dirty="0" smtClean="0">
                <a:solidFill>
                  <a:srgbClr val="0070C0"/>
                </a:solidFill>
              </a:rPr>
              <a:t>Contemporary understanding: </a:t>
            </a:r>
          </a:p>
          <a:p>
            <a:pPr>
              <a:buFont typeface="Wingdings" pitchFamily="2" charset="2"/>
              <a:buChar char="Ø"/>
            </a:pPr>
            <a:r>
              <a:rPr lang="en-US" b="1" dirty="0" smtClean="0">
                <a:solidFill>
                  <a:srgbClr val="0070C0"/>
                </a:solidFill>
              </a:rPr>
              <a:t>A segment on a DNA molecule</a:t>
            </a:r>
          </a:p>
          <a:p>
            <a:pPr>
              <a:buFont typeface="Wingdings" pitchFamily="2" charset="2"/>
              <a:buChar char="Ø"/>
            </a:pPr>
            <a:r>
              <a:rPr lang="en-US" b="1" dirty="0" smtClean="0">
                <a:solidFill>
                  <a:srgbClr val="0070C0"/>
                </a:solidFill>
              </a:rPr>
              <a:t>Usually at a specific location (locus) on a chromosome or plasmid</a:t>
            </a:r>
          </a:p>
          <a:p>
            <a:pPr>
              <a:buFont typeface="Wingdings" pitchFamily="2" charset="2"/>
              <a:buChar char="Ø"/>
            </a:pPr>
            <a:r>
              <a:rPr lang="en-US" b="1" dirty="0" smtClean="0">
                <a:solidFill>
                  <a:srgbClr val="0070C0"/>
                </a:solidFill>
              </a:rPr>
              <a:t>Characterized by its nucleotide sequence</a:t>
            </a:r>
          </a:p>
          <a:p>
            <a:pPr marL="0" indent="0">
              <a:buNone/>
            </a:pPr>
            <a:r>
              <a:rPr lang="en-US" b="1" dirty="0" smtClean="0"/>
              <a:t>Genes play three notable roles: </a:t>
            </a:r>
          </a:p>
          <a:p>
            <a:pPr>
              <a:buFont typeface="Wingdings" pitchFamily="2" charset="2"/>
              <a:buChar char="ü"/>
            </a:pPr>
            <a:r>
              <a:rPr lang="en-US" b="1" dirty="0" smtClean="0"/>
              <a:t>To encode the nucleotide sequences of mRNA, which in turn encodes the amino acid sequences of proteins</a:t>
            </a:r>
          </a:p>
          <a:p>
            <a:pPr>
              <a:buFont typeface="Wingdings" pitchFamily="2" charset="2"/>
              <a:buChar char="ü"/>
            </a:pPr>
            <a:r>
              <a:rPr lang="en-US" b="1" dirty="0" smtClean="0"/>
              <a:t>To encode the nucleotide sequences of </a:t>
            </a:r>
            <a:r>
              <a:rPr lang="en-US" b="1" dirty="0" err="1" smtClean="0"/>
              <a:t>tRNA</a:t>
            </a:r>
            <a:r>
              <a:rPr lang="en-US" b="1" dirty="0" smtClean="0"/>
              <a:t> or </a:t>
            </a:r>
            <a:r>
              <a:rPr lang="en-US" b="1" dirty="0" err="1" smtClean="0"/>
              <a:t>rRNA</a:t>
            </a:r>
            <a:endParaRPr lang="en-US" b="1" dirty="0"/>
          </a:p>
          <a:p>
            <a:pPr>
              <a:buFont typeface="Wingdings" pitchFamily="2" charset="2"/>
              <a:buChar char="ü"/>
            </a:pPr>
            <a:r>
              <a:rPr lang="en-US" b="1" dirty="0" smtClean="0"/>
              <a:t>To regulate the expression of other genes</a:t>
            </a:r>
          </a:p>
          <a:p>
            <a:pPr marL="0" indent="0">
              <a:buNone/>
            </a:pPr>
            <a:r>
              <a:rPr lang="en-US" b="1" dirty="0" smtClean="0"/>
              <a:t>Mutation:</a:t>
            </a:r>
          </a:p>
          <a:p>
            <a:pPr marL="0" indent="0">
              <a:buNone/>
            </a:pPr>
            <a:r>
              <a:rPr lang="en-US" b="1" dirty="0" smtClean="0"/>
              <a:t>Change in the nucleotide sequence of a gene, usually resulting from an error during DNA replication</a:t>
            </a:r>
          </a:p>
          <a:p>
            <a:pPr marL="0" indent="0">
              <a:buNone/>
            </a:pPr>
            <a:endParaRPr lang="en-US" b="1" dirty="0"/>
          </a:p>
        </p:txBody>
      </p:sp>
    </p:spTree>
    <p:extLst>
      <p:ext uri="{BB962C8B-B14F-4D97-AF65-F5344CB8AC3E}">
        <p14:creationId xmlns:p14="http://schemas.microsoft.com/office/powerpoint/2010/main" val="322432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sz="4100" b="1" u="sng" dirty="0" smtClean="0"/>
              <a:t>Phenotype</a:t>
            </a:r>
          </a:p>
          <a:p>
            <a:pPr algn="just"/>
            <a:r>
              <a:rPr lang="en-US" b="1" dirty="0" smtClean="0">
                <a:solidFill>
                  <a:srgbClr val="0070C0"/>
                </a:solidFill>
              </a:rPr>
              <a:t>The appearance or discernible characteristics of a trait in an individual</a:t>
            </a:r>
          </a:p>
          <a:p>
            <a:pPr algn="just">
              <a:buFont typeface="Wingdings" pitchFamily="2" charset="2"/>
              <a:buChar char="v"/>
            </a:pPr>
            <a:r>
              <a:rPr lang="en-US" b="1" dirty="0" smtClean="0">
                <a:solidFill>
                  <a:srgbClr val="0070C0"/>
                </a:solidFill>
              </a:rPr>
              <a:t>Mutation in a gene responsible for a phenotype may cause a change in the phenotype.</a:t>
            </a:r>
          </a:p>
          <a:p>
            <a:pPr algn="just">
              <a:buFont typeface="Wingdings" pitchFamily="2" charset="2"/>
              <a:buChar char="v"/>
            </a:pPr>
            <a:r>
              <a:rPr lang="en-US" b="1" dirty="0" smtClean="0">
                <a:solidFill>
                  <a:srgbClr val="0070C0"/>
                </a:solidFill>
              </a:rPr>
              <a:t>Typically, more than one gene is responsible for a phenotype.</a:t>
            </a:r>
          </a:p>
          <a:p>
            <a:pPr marL="0" indent="0" algn="just">
              <a:buNone/>
            </a:pPr>
            <a:r>
              <a:rPr lang="en-US" sz="4100" b="1" u="sng" dirty="0" smtClean="0"/>
              <a:t>Genotype</a:t>
            </a:r>
          </a:p>
          <a:p>
            <a:pPr algn="just">
              <a:buFont typeface="Wingdings" pitchFamily="2" charset="2"/>
              <a:buChar char="q"/>
            </a:pPr>
            <a:r>
              <a:rPr lang="en-US" b="1" dirty="0" smtClean="0"/>
              <a:t>The genetic makeup of an individual with reference to one or more specific genes</a:t>
            </a:r>
          </a:p>
          <a:p>
            <a:pPr algn="just">
              <a:buFont typeface="Wingdings" pitchFamily="2" charset="2"/>
              <a:buChar char="q"/>
            </a:pPr>
            <a:r>
              <a:rPr lang="en-US" b="1" dirty="0" smtClean="0"/>
              <a:t>A genotype is designated by using symbols to represent the mutations of the gene</a:t>
            </a:r>
          </a:p>
          <a:p>
            <a:endParaRPr lang="en-US" dirty="0"/>
          </a:p>
        </p:txBody>
      </p:sp>
    </p:spTree>
    <p:extLst>
      <p:ext uri="{BB962C8B-B14F-4D97-AF65-F5344CB8AC3E}">
        <p14:creationId xmlns:p14="http://schemas.microsoft.com/office/powerpoint/2010/main" val="2012891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71600" y="2276872"/>
            <a:ext cx="6777317" cy="3508977"/>
          </a:xfrm>
        </p:spPr>
        <p:txBody>
          <a:bodyPr>
            <a:normAutofit fontScale="77500" lnSpcReduction="20000"/>
          </a:bodyPr>
          <a:lstStyle/>
          <a:p>
            <a:pPr marL="0" indent="0">
              <a:buNone/>
            </a:pPr>
            <a:r>
              <a:rPr lang="en-US" b="1" u="sng" dirty="0" smtClean="0"/>
              <a:t>Microbial Genotypes &amp; Phenotypes</a:t>
            </a:r>
          </a:p>
          <a:p>
            <a:pPr algn="just"/>
            <a:r>
              <a:rPr lang="en-US" b="1" dirty="0" smtClean="0">
                <a:solidFill>
                  <a:srgbClr val="0070C0"/>
                </a:solidFill>
              </a:rPr>
              <a:t>Microbial phenotypes are usually designated by a non-italicized 3-letter abbreviation that in some way refers to the appearance or effect of the phenotype. Variation in the phenotype may be designated by superscripts such as “+” or “–” for auxotrophic mutations, “R” or “S” for antibiotic resistance mutations, etc.</a:t>
            </a:r>
          </a:p>
          <a:p>
            <a:pPr algn="just"/>
            <a:r>
              <a:rPr lang="en-US" b="1" dirty="0" smtClean="0">
                <a:solidFill>
                  <a:schemeClr val="tx1"/>
                </a:solidFill>
              </a:rPr>
              <a:t>Microbial genes are usually designated by an italicized, 3-letter abbreviation (that often refers to the phenotypic effect by which the gene was discovered) plus a letter that distinguishes one gene in a family from other genes that produce the same phenotype.</a:t>
            </a:r>
          </a:p>
          <a:p>
            <a:endParaRPr lang="en-US" dirty="0">
              <a:solidFill>
                <a:schemeClr val="tx1"/>
              </a:solidFill>
            </a:endParaRPr>
          </a:p>
        </p:txBody>
      </p:sp>
    </p:spTree>
    <p:extLst>
      <p:ext uri="{BB962C8B-B14F-4D97-AF65-F5344CB8AC3E}">
        <p14:creationId xmlns:p14="http://schemas.microsoft.com/office/powerpoint/2010/main" val="2074774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For example:</a:t>
            </a:r>
          </a:p>
          <a:p>
            <a:pPr algn="just">
              <a:buFont typeface="Wingdings" pitchFamily="2" charset="2"/>
              <a:buChar char="Ø"/>
            </a:pPr>
            <a:r>
              <a:rPr lang="en-US" b="1" dirty="0" smtClean="0">
                <a:solidFill>
                  <a:srgbClr val="00B050"/>
                </a:solidFill>
              </a:rPr>
              <a:t>A lysine prototroph of E. coli, capable of making its own lysine, is designated </a:t>
            </a:r>
            <a:r>
              <a:rPr lang="en-US" b="1" dirty="0" err="1" smtClean="0">
                <a:solidFill>
                  <a:srgbClr val="00B050"/>
                </a:solidFill>
              </a:rPr>
              <a:t>lys</a:t>
            </a:r>
            <a:r>
              <a:rPr lang="en-US" b="1" dirty="0" smtClean="0">
                <a:solidFill>
                  <a:srgbClr val="00B050"/>
                </a:solidFill>
              </a:rPr>
              <a:t>+. An auxotrophic mutant, incapable of making its own lysine, is designated </a:t>
            </a:r>
            <a:r>
              <a:rPr lang="en-US" b="1" dirty="0" err="1" smtClean="0">
                <a:solidFill>
                  <a:srgbClr val="00B050"/>
                </a:solidFill>
              </a:rPr>
              <a:t>lys</a:t>
            </a:r>
            <a:r>
              <a:rPr lang="en-US" b="1" dirty="0" smtClean="0">
                <a:solidFill>
                  <a:srgbClr val="00B050"/>
                </a:solidFill>
              </a:rPr>
              <a:t>–.</a:t>
            </a:r>
          </a:p>
          <a:p>
            <a:pPr algn="just">
              <a:buFont typeface="Wingdings" pitchFamily="2" charset="2"/>
              <a:buChar char="Ø"/>
            </a:pPr>
            <a:r>
              <a:rPr lang="en-US" b="1" dirty="0" smtClean="0">
                <a:solidFill>
                  <a:srgbClr val="0070C0"/>
                </a:solidFill>
              </a:rPr>
              <a:t>There are several different genes responsible for lysine production in E. coli. These genes encode the different enzymes in the metabolic pathway for lysine synthesis. The genes are designated </a:t>
            </a:r>
            <a:r>
              <a:rPr lang="en-US" b="1" dirty="0" err="1" smtClean="0">
                <a:solidFill>
                  <a:srgbClr val="0070C0"/>
                </a:solidFill>
              </a:rPr>
              <a:t>lysA</a:t>
            </a:r>
            <a:r>
              <a:rPr lang="en-US" b="1" dirty="0" smtClean="0">
                <a:solidFill>
                  <a:srgbClr val="0070C0"/>
                </a:solidFill>
              </a:rPr>
              <a:t>, </a:t>
            </a:r>
            <a:r>
              <a:rPr lang="en-US" b="1" dirty="0" err="1" smtClean="0">
                <a:solidFill>
                  <a:srgbClr val="0070C0"/>
                </a:solidFill>
              </a:rPr>
              <a:t>lysB</a:t>
            </a:r>
            <a:r>
              <a:rPr lang="en-US" b="1" dirty="0" smtClean="0">
                <a:solidFill>
                  <a:srgbClr val="0070C0"/>
                </a:solidFill>
              </a:rPr>
              <a:t>, </a:t>
            </a:r>
            <a:r>
              <a:rPr lang="en-US" b="1" dirty="0" err="1" smtClean="0">
                <a:solidFill>
                  <a:srgbClr val="0070C0"/>
                </a:solidFill>
              </a:rPr>
              <a:t>lysC</a:t>
            </a:r>
            <a:r>
              <a:rPr lang="en-US" b="1" dirty="0" smtClean="0">
                <a:solidFill>
                  <a:srgbClr val="0070C0"/>
                </a:solidFill>
              </a:rPr>
              <a:t>, and so on.</a:t>
            </a:r>
          </a:p>
          <a:p>
            <a:pPr algn="just">
              <a:buFont typeface="Wingdings" pitchFamily="2" charset="2"/>
              <a:buChar char="Ø"/>
            </a:pPr>
            <a:r>
              <a:rPr lang="en-US" b="1" dirty="0" smtClean="0"/>
              <a:t>Mutation in any of the genes responsible for lysine production may block the lysine pathway and produce the Lys– phenotype</a:t>
            </a:r>
            <a:r>
              <a:rPr lang="en-US" dirty="0" smtClean="0"/>
              <a:t>.</a:t>
            </a:r>
          </a:p>
          <a:p>
            <a:endParaRPr lang="en-US" dirty="0"/>
          </a:p>
        </p:txBody>
      </p:sp>
    </p:spTree>
    <p:extLst>
      <p:ext uri="{BB962C8B-B14F-4D97-AF65-F5344CB8AC3E}">
        <p14:creationId xmlns:p14="http://schemas.microsoft.com/office/powerpoint/2010/main" val="290825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Basic Concepts</a:t>
            </a:r>
          </a:p>
          <a:p>
            <a:r>
              <a:rPr lang="en-US" dirty="0" smtClean="0"/>
              <a:t>Mutations</a:t>
            </a:r>
          </a:p>
          <a:p>
            <a:r>
              <a:rPr lang="en-US" dirty="0" smtClean="0"/>
              <a:t>Gene Transfer in Bacteria</a:t>
            </a:r>
          </a:p>
          <a:p>
            <a:endParaRPr lang="en-US" dirty="0"/>
          </a:p>
        </p:txBody>
      </p:sp>
    </p:spTree>
    <p:extLst>
      <p:ext uri="{BB962C8B-B14F-4D97-AF65-F5344CB8AC3E}">
        <p14:creationId xmlns:p14="http://schemas.microsoft.com/office/powerpoint/2010/main" val="365526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Mutations</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smtClean="0"/>
              <a:t>Mutations : Definitions</a:t>
            </a:r>
          </a:p>
          <a:p>
            <a:pPr algn="just"/>
            <a:r>
              <a:rPr lang="en-US" b="1" dirty="0" smtClean="0">
                <a:solidFill>
                  <a:srgbClr val="0070C0"/>
                </a:solidFill>
              </a:rPr>
              <a:t>Lethal mutation: </a:t>
            </a:r>
            <a:r>
              <a:rPr lang="en-US" b="1" dirty="0" smtClean="0"/>
              <a:t>results in death of the cell, and therefore cannot be propagated or studied</a:t>
            </a:r>
          </a:p>
          <a:p>
            <a:pPr algn="just"/>
            <a:r>
              <a:rPr lang="en-US" b="1" dirty="0" smtClean="0">
                <a:solidFill>
                  <a:srgbClr val="0070C0"/>
                </a:solidFill>
              </a:rPr>
              <a:t>Conditional mutation: </a:t>
            </a:r>
            <a:r>
              <a:rPr lang="en-US" b="1" dirty="0" smtClean="0"/>
              <a:t>One that is expressed only under certain environmental conditions; for example, a temperature-sensitive mutation</a:t>
            </a:r>
          </a:p>
          <a:p>
            <a:pPr algn="just"/>
            <a:r>
              <a:rPr lang="en-US" b="1" dirty="0" smtClean="0">
                <a:solidFill>
                  <a:srgbClr val="0070C0"/>
                </a:solidFill>
              </a:rPr>
              <a:t>Biochemical mutations: </a:t>
            </a:r>
            <a:r>
              <a:rPr lang="en-US" b="1" dirty="0" smtClean="0"/>
              <a:t>result in change in a biochemical pathway of the cell; for example, an auxotrophic mutation </a:t>
            </a:r>
          </a:p>
          <a:p>
            <a:pPr algn="just"/>
            <a:r>
              <a:rPr lang="en-US" b="1" dirty="0" smtClean="0">
                <a:solidFill>
                  <a:srgbClr val="0070C0"/>
                </a:solidFill>
              </a:rPr>
              <a:t>Spontaneous mutation: </a:t>
            </a:r>
            <a:r>
              <a:rPr lang="en-US" b="1" dirty="0" smtClean="0"/>
              <a:t>one that arises spontaneously due to error during DNA replication</a:t>
            </a:r>
          </a:p>
          <a:p>
            <a:pPr algn="just"/>
            <a:r>
              <a:rPr lang="en-US" b="1" dirty="0" smtClean="0">
                <a:solidFill>
                  <a:srgbClr val="0070C0"/>
                </a:solidFill>
              </a:rPr>
              <a:t>Induced mutation: </a:t>
            </a:r>
            <a:r>
              <a:rPr lang="en-US" b="1" dirty="0" smtClean="0"/>
              <a:t>one that has been caused by damage resulting from chemical or radiation treatment (mutagen)</a:t>
            </a:r>
            <a:endParaRPr lang="en-US" b="1" dirty="0"/>
          </a:p>
        </p:txBody>
      </p:sp>
    </p:spTree>
    <p:extLst>
      <p:ext uri="{BB962C8B-B14F-4D97-AF65-F5344CB8AC3E}">
        <p14:creationId xmlns:p14="http://schemas.microsoft.com/office/powerpoint/2010/main" val="77357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Mechanisms of Induced Mutation</a:t>
            </a:r>
          </a:p>
          <a:p>
            <a:pPr>
              <a:buFont typeface="Wingdings" pitchFamily="2" charset="2"/>
              <a:buChar char="Ø"/>
            </a:pPr>
            <a:r>
              <a:rPr lang="en-US" b="1" dirty="0" smtClean="0">
                <a:solidFill>
                  <a:srgbClr val="0070C0"/>
                </a:solidFill>
              </a:rPr>
              <a:t>Base analogs</a:t>
            </a:r>
          </a:p>
          <a:p>
            <a:pPr algn="just"/>
            <a:r>
              <a:rPr lang="en-US" b="1" dirty="0" smtClean="0"/>
              <a:t>A chemical similar in structure to one of the bases and can substitute for it but doesn’t base pair normally</a:t>
            </a:r>
          </a:p>
          <a:p>
            <a:pPr algn="just"/>
            <a:r>
              <a:rPr lang="en-US" b="1" dirty="0" smtClean="0"/>
              <a:t>For example, 5-bromouracil substitutes for thymine, but it frequently pairs with a G instead of A</a:t>
            </a:r>
          </a:p>
          <a:p>
            <a:pPr algn="just">
              <a:buFont typeface="Wingdings" pitchFamily="2" charset="2"/>
              <a:buChar char="Ø"/>
            </a:pPr>
            <a:r>
              <a:rPr lang="en-US" b="1" dirty="0" smtClean="0">
                <a:solidFill>
                  <a:srgbClr val="0070C0"/>
                </a:solidFill>
              </a:rPr>
              <a:t>Specific Miss-pairing</a:t>
            </a:r>
          </a:p>
          <a:p>
            <a:pPr algn="just"/>
            <a:r>
              <a:rPr lang="en-US" b="1" dirty="0" smtClean="0"/>
              <a:t>When a mutagen changes a base’s structure and thereby alters its base pairing</a:t>
            </a:r>
          </a:p>
          <a:p>
            <a:pPr algn="just"/>
            <a:r>
              <a:rPr lang="en-US" b="1" dirty="0" smtClean="0"/>
              <a:t>For example: </a:t>
            </a:r>
            <a:r>
              <a:rPr lang="en-US" b="1" dirty="0" err="1" smtClean="0"/>
              <a:t>nitroso</a:t>
            </a:r>
            <a:r>
              <a:rPr lang="en-US" b="1" dirty="0" smtClean="0"/>
              <a:t>-guanidine adds a methyl group to guanine, causing it to pair with T instead of C.</a:t>
            </a:r>
          </a:p>
          <a:p>
            <a:pPr algn="just"/>
            <a:endParaRPr lang="en-US" dirty="0"/>
          </a:p>
        </p:txBody>
      </p:sp>
    </p:spTree>
    <p:extLst>
      <p:ext uri="{BB962C8B-B14F-4D97-AF65-F5344CB8AC3E}">
        <p14:creationId xmlns:p14="http://schemas.microsoft.com/office/powerpoint/2010/main" val="4073055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b="1" dirty="0" smtClean="0">
                <a:solidFill>
                  <a:srgbClr val="0070C0"/>
                </a:solidFill>
              </a:rPr>
              <a:t>Intercalating agents</a:t>
            </a:r>
          </a:p>
          <a:p>
            <a:pPr algn="just"/>
            <a:r>
              <a:rPr lang="en-US" b="1" dirty="0" smtClean="0"/>
              <a:t>Examples include </a:t>
            </a:r>
            <a:r>
              <a:rPr lang="en-US" b="1" dirty="0" err="1" smtClean="0"/>
              <a:t>acridin</a:t>
            </a:r>
            <a:r>
              <a:rPr lang="en-US" b="1" dirty="0" smtClean="0"/>
              <a:t> orange and </a:t>
            </a:r>
            <a:r>
              <a:rPr lang="en-US" b="1" dirty="0" err="1" smtClean="0"/>
              <a:t>ethidium</a:t>
            </a:r>
            <a:r>
              <a:rPr lang="en-US" b="1" dirty="0" smtClean="0"/>
              <a:t> bromide</a:t>
            </a:r>
          </a:p>
          <a:p>
            <a:pPr algn="just"/>
            <a:r>
              <a:rPr lang="en-US" b="1" dirty="0" smtClean="0"/>
              <a:t>Flat, planar, aromatic molecules that can fit between the stacked bases (intercalate) in the center of a DNA double helix and distort its geometry</a:t>
            </a:r>
          </a:p>
          <a:p>
            <a:pPr algn="just"/>
            <a:r>
              <a:rPr lang="en-US" b="1" dirty="0" smtClean="0"/>
              <a:t>The distortion somehow induces single nucleotide insertions or deletions</a:t>
            </a:r>
            <a:endParaRPr lang="en-US" b="1" dirty="0"/>
          </a:p>
        </p:txBody>
      </p:sp>
    </p:spTree>
    <p:extLst>
      <p:ext uri="{BB962C8B-B14F-4D97-AF65-F5344CB8AC3E}">
        <p14:creationId xmlns:p14="http://schemas.microsoft.com/office/powerpoint/2010/main" val="3336419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b="1" dirty="0" smtClean="0">
                <a:solidFill>
                  <a:srgbClr val="0070C0"/>
                </a:solidFill>
              </a:rPr>
              <a:t>Bypass of replication</a:t>
            </a:r>
          </a:p>
          <a:p>
            <a:pPr algn="just"/>
            <a:r>
              <a:rPr lang="en-US" b="1" dirty="0" smtClean="0"/>
              <a:t>Chemical change or damage to bases is so severe that the bases can no longer base pair at all, and cannot serve as a template</a:t>
            </a:r>
          </a:p>
          <a:p>
            <a:pPr algn="just"/>
            <a:r>
              <a:rPr lang="en-US" b="1" dirty="0" smtClean="0">
                <a:solidFill>
                  <a:srgbClr val="0070C0"/>
                </a:solidFill>
              </a:rPr>
              <a:t>Example: formation of thymine dimers by UV irradiation; these cannot hydrogen bond at all</a:t>
            </a:r>
          </a:p>
          <a:p>
            <a:pPr algn="just"/>
            <a:r>
              <a:rPr lang="en-US" b="1" dirty="0" smtClean="0"/>
              <a:t>Normally this would be lethal, but there are repair mechanisms that can bypass the damaged template, although many of these repair mechanisms are error-prone so generate a high frequency of mutations</a:t>
            </a:r>
          </a:p>
          <a:p>
            <a:endParaRPr lang="en-US" dirty="0"/>
          </a:p>
        </p:txBody>
      </p:sp>
    </p:spTree>
    <p:extLst>
      <p:ext uri="{BB962C8B-B14F-4D97-AF65-F5344CB8AC3E}">
        <p14:creationId xmlns:p14="http://schemas.microsoft.com/office/powerpoint/2010/main" val="1128467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 Transfer in Bacteria</a:t>
            </a:r>
          </a:p>
        </p:txBody>
      </p:sp>
      <p:sp>
        <p:nvSpPr>
          <p:cNvPr id="3" name="Content Placeholder 2"/>
          <p:cNvSpPr>
            <a:spLocks noGrp="1"/>
          </p:cNvSpPr>
          <p:nvPr>
            <p:ph idx="1"/>
          </p:nvPr>
        </p:nvSpPr>
        <p:spPr/>
        <p:txBody>
          <a:bodyPr>
            <a:normAutofit fontScale="85000" lnSpcReduction="20000"/>
          </a:bodyPr>
          <a:lstStyle/>
          <a:p>
            <a:r>
              <a:rPr lang="en-US" b="1" dirty="0"/>
              <a:t>Conjugation</a:t>
            </a:r>
          </a:p>
          <a:p>
            <a:r>
              <a:rPr lang="en-US" b="1" dirty="0"/>
              <a:t>A process of gene transfer from a living donor cell to a living recipient cell</a:t>
            </a:r>
          </a:p>
          <a:p>
            <a:r>
              <a:rPr lang="en-US" b="1" dirty="0"/>
              <a:t>Typically, the donor cell will possess conjugative structures on its surface that attach the donor cell to the recipient cell. The conjugative structures will also mediate the transfer of DNA from the donor to the recipient.</a:t>
            </a:r>
          </a:p>
          <a:p>
            <a:r>
              <a:rPr lang="en-US" b="1" dirty="0"/>
              <a:t>The ability to conjugate is often encoded on a plasmid.</a:t>
            </a:r>
          </a:p>
          <a:p>
            <a:r>
              <a:rPr lang="en-US" b="1" dirty="0"/>
              <a:t>For example: In Escherichia coli, conjugation is mediated by the F </a:t>
            </a:r>
            <a:r>
              <a:rPr lang="en-US" b="1" dirty="0" err="1"/>
              <a:t>pili</a:t>
            </a:r>
            <a:r>
              <a:rPr lang="en-US" b="1" dirty="0"/>
              <a:t> that are encoded for by genes on the F plasmid.</a:t>
            </a:r>
          </a:p>
          <a:p>
            <a:endParaRPr lang="en-US" dirty="0"/>
          </a:p>
        </p:txBody>
      </p:sp>
    </p:spTree>
    <p:extLst>
      <p:ext uri="{BB962C8B-B14F-4D97-AF65-F5344CB8AC3E}">
        <p14:creationId xmlns:p14="http://schemas.microsoft.com/office/powerpoint/2010/main" val="393499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8023" y="2324100"/>
            <a:ext cx="496696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96752"/>
            <a:ext cx="27257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586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Conjugation (cont.)</a:t>
            </a:r>
          </a:p>
          <a:p>
            <a:r>
              <a:rPr lang="en-US" b="1" dirty="0"/>
              <a:t>A strain of E. coli having F plasmids and </a:t>
            </a:r>
            <a:r>
              <a:rPr lang="en-US" b="1" dirty="0" err="1"/>
              <a:t>pili</a:t>
            </a:r>
            <a:r>
              <a:rPr lang="en-US" b="1" dirty="0"/>
              <a:t> is called an F+ strain; a strain lacking F plasmids or </a:t>
            </a:r>
            <a:r>
              <a:rPr lang="en-US" b="1" dirty="0" err="1"/>
              <a:t>pili</a:t>
            </a:r>
            <a:r>
              <a:rPr lang="en-US" b="1" dirty="0"/>
              <a:t> is F–.</a:t>
            </a:r>
          </a:p>
          <a:p>
            <a:r>
              <a:rPr lang="en-US" b="1" dirty="0"/>
              <a:t>When an F+ cell (the donor) is mated with an F– cell (the recipient), a copy the F plasmid is transferred to the F– cell, so that after the process is complete, both cells will be F+.</a:t>
            </a:r>
          </a:p>
          <a:p>
            <a:r>
              <a:rPr lang="en-US" b="1" dirty="0"/>
              <a:t>In a cross of F+ x F–, only the plasmid is transferred. None of the chromosomal genes are transferred. Therefore, an F+ x F– does not give us any information about the position of genes on the bacterial chromosome.</a:t>
            </a:r>
          </a:p>
          <a:p>
            <a:endParaRPr lang="en-US" dirty="0"/>
          </a:p>
        </p:txBody>
      </p:sp>
    </p:spTree>
    <p:extLst>
      <p:ext uri="{BB962C8B-B14F-4D97-AF65-F5344CB8AC3E}">
        <p14:creationId xmlns:p14="http://schemas.microsoft.com/office/powerpoint/2010/main" val="3723943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Conjugation (cont.)</a:t>
            </a:r>
          </a:p>
          <a:p>
            <a:r>
              <a:rPr lang="en-US" b="1" dirty="0"/>
              <a:t>In some strains of E. coli, an F plasmid DNA sequence has become inserted into the chromosome through genetic recombination. These are called </a:t>
            </a:r>
            <a:r>
              <a:rPr lang="en-US" b="1" dirty="0" err="1"/>
              <a:t>Hfr</a:t>
            </a:r>
            <a:r>
              <a:rPr lang="en-US" b="1" dirty="0"/>
              <a:t> strains. Different </a:t>
            </a:r>
            <a:r>
              <a:rPr lang="en-US" b="1" dirty="0" err="1"/>
              <a:t>Hfr</a:t>
            </a:r>
            <a:r>
              <a:rPr lang="en-US" b="1" dirty="0"/>
              <a:t> strains have the F sequence inserted at different locations on the chromosome.</a:t>
            </a:r>
          </a:p>
          <a:p>
            <a:r>
              <a:rPr lang="en-US" b="1" dirty="0"/>
              <a:t>The cells of </a:t>
            </a:r>
            <a:r>
              <a:rPr lang="en-US" b="1" dirty="0" err="1"/>
              <a:t>Hfr</a:t>
            </a:r>
            <a:r>
              <a:rPr lang="en-US" b="1" dirty="0"/>
              <a:t> strains have F </a:t>
            </a:r>
            <a:r>
              <a:rPr lang="en-US" b="1" dirty="0" err="1"/>
              <a:t>pili</a:t>
            </a:r>
            <a:r>
              <a:rPr lang="en-US" b="1" dirty="0"/>
              <a:t>, and are capable of conjugating with F– cells. In an </a:t>
            </a:r>
            <a:r>
              <a:rPr lang="en-US" b="1" dirty="0" err="1"/>
              <a:t>Hfr</a:t>
            </a:r>
            <a:r>
              <a:rPr lang="en-US" b="1" dirty="0"/>
              <a:t> x F– mating, the F sequence is transferred first, followed by the chromosomal DNA.</a:t>
            </a:r>
          </a:p>
          <a:p>
            <a:r>
              <a:rPr lang="en-US" b="1" dirty="0"/>
              <a:t>Genes from the </a:t>
            </a:r>
            <a:r>
              <a:rPr lang="en-US" b="1" dirty="0" err="1"/>
              <a:t>Hfr</a:t>
            </a:r>
            <a:r>
              <a:rPr lang="en-US" b="1" dirty="0"/>
              <a:t> (donor) chromosome can replace genes in the F– chromosome by genetic recombination.</a:t>
            </a:r>
          </a:p>
        </p:txBody>
      </p:sp>
    </p:spTree>
    <p:extLst>
      <p:ext uri="{BB962C8B-B14F-4D97-AF65-F5344CB8AC3E}">
        <p14:creationId xmlns:p14="http://schemas.microsoft.com/office/powerpoint/2010/main" val="1721700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95870" y="2324100"/>
            <a:ext cx="407127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80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 Transfer in Bacteria</a:t>
            </a:r>
          </a:p>
        </p:txBody>
      </p:sp>
      <p:sp>
        <p:nvSpPr>
          <p:cNvPr id="3" name="Content Placeholder 2"/>
          <p:cNvSpPr>
            <a:spLocks noGrp="1"/>
          </p:cNvSpPr>
          <p:nvPr>
            <p:ph idx="1"/>
          </p:nvPr>
        </p:nvSpPr>
        <p:spPr/>
        <p:txBody>
          <a:bodyPr>
            <a:normAutofit fontScale="77500" lnSpcReduction="20000"/>
          </a:bodyPr>
          <a:lstStyle/>
          <a:p>
            <a:r>
              <a:rPr lang="en-US" b="1" dirty="0"/>
              <a:t>Transduction</a:t>
            </a:r>
          </a:p>
          <a:p>
            <a:r>
              <a:rPr lang="en-US" b="1" dirty="0"/>
              <a:t>Transfer of genes from a donor cell to a recipient cell through a bacteriophage intermediate.</a:t>
            </a:r>
          </a:p>
          <a:p>
            <a:r>
              <a:rPr lang="en-US" b="1" dirty="0"/>
              <a:t>Bacteriophage: A bacterial virus</a:t>
            </a:r>
          </a:p>
          <a:p>
            <a:r>
              <a:rPr lang="en-US" b="1" dirty="0"/>
              <a:t>Virulent bacteriophage: </a:t>
            </a:r>
          </a:p>
          <a:p>
            <a:r>
              <a:rPr lang="en-US" b="1" dirty="0"/>
              <a:t>Has only a lytic stage in its developmental cycle</a:t>
            </a:r>
          </a:p>
          <a:p>
            <a:r>
              <a:rPr lang="en-US" b="1" dirty="0"/>
              <a:t>When a virulent bacteriophage infects its host bacterium, it does not integrate its DNA into the host </a:t>
            </a:r>
            <a:r>
              <a:rPr lang="en-US" b="1" dirty="0" err="1"/>
              <a:t>chromsome</a:t>
            </a:r>
            <a:r>
              <a:rPr lang="en-US" b="1" dirty="0"/>
              <a:t>. Instead, it replicates its own DNA and capsid protein within the infected host, reassembles thousands of new virus particles, and lyses the host cell to release the new viruses. </a:t>
            </a:r>
          </a:p>
          <a:p>
            <a:r>
              <a:rPr lang="en-US" b="1" dirty="0"/>
              <a:t>Example: T4 phage of E. coli</a:t>
            </a:r>
          </a:p>
        </p:txBody>
      </p:sp>
    </p:spTree>
    <p:extLst>
      <p:ext uri="{BB962C8B-B14F-4D97-AF65-F5344CB8AC3E}">
        <p14:creationId xmlns:p14="http://schemas.microsoft.com/office/powerpoint/2010/main" val="421312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Concepts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Nucleic Acids</a:t>
            </a:r>
          </a:p>
          <a:p>
            <a:pPr indent="-342900">
              <a:buFont typeface="Wingdings" pitchFamily="2" charset="2"/>
              <a:buChar char="Ø"/>
            </a:pPr>
            <a:r>
              <a:rPr lang="en-US" b="1" dirty="0" smtClean="0"/>
              <a:t>Composed of chains of nucleotides</a:t>
            </a:r>
          </a:p>
          <a:p>
            <a:pPr indent="-342900">
              <a:buFont typeface="Wingdings" pitchFamily="2" charset="2"/>
              <a:buChar char="Ø"/>
            </a:pPr>
            <a:r>
              <a:rPr lang="en-US" b="1" dirty="0" smtClean="0"/>
              <a:t>Nucleic acid molecules are usually composed of </a:t>
            </a:r>
          </a:p>
          <a:p>
            <a:pPr indent="-342900">
              <a:buFont typeface="Wingdings" pitchFamily="2" charset="2"/>
              <a:buChar char="Ø"/>
            </a:pPr>
            <a:r>
              <a:rPr lang="en-US" b="1" dirty="0" smtClean="0"/>
              <a:t>4 different nucleotides</a:t>
            </a:r>
          </a:p>
          <a:p>
            <a:pPr indent="-342900">
              <a:buFont typeface="Wingdings" pitchFamily="2" charset="2"/>
              <a:buChar char="Ø"/>
            </a:pPr>
            <a:r>
              <a:rPr lang="en-US" b="1" dirty="0" smtClean="0"/>
              <a:t>A nucleic acid molecule may contain several thousands or millions of nucleotides</a:t>
            </a:r>
          </a:p>
          <a:p>
            <a:pPr indent="-342900">
              <a:buFont typeface="Wingdings" pitchFamily="2" charset="2"/>
              <a:buChar char="Ø"/>
            </a:pPr>
            <a:r>
              <a:rPr lang="en-US" b="1" dirty="0" smtClean="0"/>
              <a:t>Each nucleic acid molecule has its own order, or “sequence,” of nucleotides</a:t>
            </a:r>
          </a:p>
          <a:p>
            <a:pPr indent="-342900">
              <a:buFont typeface="Wingdings" pitchFamily="2" charset="2"/>
              <a:buChar char="Ø"/>
            </a:pPr>
            <a:r>
              <a:rPr lang="en-US" b="1" dirty="0" smtClean="0"/>
              <a:t>The correct sequence of nucleotides is essential for the nucleic acid’s function</a:t>
            </a:r>
          </a:p>
          <a:p>
            <a:pPr marL="0" indent="0">
              <a:buNone/>
            </a:pPr>
            <a:endParaRPr lang="en-US" b="1" dirty="0"/>
          </a:p>
        </p:txBody>
      </p:sp>
    </p:spTree>
    <p:extLst>
      <p:ext uri="{BB962C8B-B14F-4D97-AF65-F5344CB8AC3E}">
        <p14:creationId xmlns:p14="http://schemas.microsoft.com/office/powerpoint/2010/main" val="2604520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88640"/>
            <a:ext cx="7024744" cy="2448272"/>
          </a:xfrm>
        </p:spPr>
        <p:txBody>
          <a:bodyPr>
            <a:normAutofit fontScale="90000"/>
          </a:bodyPr>
          <a:lstStyle/>
          <a:p>
            <a:pPr lvl="0" fontAlgn="base">
              <a:spcAft>
                <a:spcPct val="0"/>
              </a:spcAft>
            </a:pPr>
            <a:r>
              <a:rPr lang="en-US" sz="2800" b="1" dirty="0" smtClean="0">
                <a:solidFill>
                  <a:srgbClr val="000000">
                    <a:lumMod val="65000"/>
                    <a:lumOff val="35000"/>
                  </a:srgbClr>
                </a:solidFill>
                <a:latin typeface="Comic Sans MS" pitchFamily="66" charset="0"/>
                <a:ea typeface="+mn-ea"/>
                <a:cs typeface="+mn-cs"/>
              </a:rPr>
              <a:t/>
            </a:r>
            <a:br>
              <a:rPr lang="en-US" sz="2800" b="1" dirty="0" smtClean="0">
                <a:solidFill>
                  <a:srgbClr val="000000">
                    <a:lumMod val="65000"/>
                    <a:lumOff val="35000"/>
                  </a:srgbClr>
                </a:solidFill>
                <a:latin typeface="Comic Sans MS" pitchFamily="66" charset="0"/>
                <a:ea typeface="+mn-ea"/>
                <a:cs typeface="+mn-cs"/>
              </a:rPr>
            </a:br>
            <a:r>
              <a:rPr lang="en-US" sz="2800" b="1" dirty="0">
                <a:solidFill>
                  <a:srgbClr val="000000">
                    <a:lumMod val="65000"/>
                    <a:lumOff val="35000"/>
                  </a:srgbClr>
                </a:solidFill>
                <a:latin typeface="Comic Sans MS" pitchFamily="66" charset="0"/>
                <a:ea typeface="+mn-ea"/>
                <a:cs typeface="+mn-cs"/>
              </a:rPr>
              <a:t/>
            </a:r>
            <a:br>
              <a:rPr lang="en-US" sz="2800" b="1" dirty="0">
                <a:solidFill>
                  <a:srgbClr val="000000">
                    <a:lumMod val="65000"/>
                    <a:lumOff val="35000"/>
                  </a:srgbClr>
                </a:solidFill>
                <a:latin typeface="Comic Sans MS" pitchFamily="66" charset="0"/>
                <a:ea typeface="+mn-ea"/>
                <a:cs typeface="+mn-cs"/>
              </a:rPr>
            </a:br>
            <a:r>
              <a:rPr lang="en-US" sz="2800" b="1" dirty="0" smtClean="0">
                <a:solidFill>
                  <a:srgbClr val="000000">
                    <a:lumMod val="65000"/>
                    <a:lumOff val="35000"/>
                  </a:srgbClr>
                </a:solidFill>
                <a:latin typeface="Comic Sans MS" pitchFamily="66" charset="0"/>
                <a:ea typeface="+mn-ea"/>
                <a:cs typeface="+mn-cs"/>
              </a:rPr>
              <a:t>Transduction</a:t>
            </a:r>
            <a:r>
              <a:rPr lang="en-US" sz="2800" b="1" dirty="0">
                <a:solidFill>
                  <a:srgbClr val="000000">
                    <a:lumMod val="65000"/>
                    <a:lumOff val="35000"/>
                  </a:srgbClr>
                </a:solidFill>
                <a:latin typeface="Comic Sans MS" pitchFamily="66" charset="0"/>
                <a:ea typeface="+mn-ea"/>
                <a:cs typeface="+mn-cs"/>
              </a:rPr>
              <a:t/>
            </a:r>
            <a:br>
              <a:rPr lang="en-US" sz="2800" b="1" dirty="0">
                <a:solidFill>
                  <a:srgbClr val="000000">
                    <a:lumMod val="65000"/>
                    <a:lumOff val="35000"/>
                  </a:srgbClr>
                </a:solidFill>
                <a:latin typeface="Comic Sans MS" pitchFamily="66" charset="0"/>
                <a:ea typeface="+mn-ea"/>
                <a:cs typeface="+mn-cs"/>
              </a:rPr>
            </a:br>
            <a:r>
              <a:rPr lang="en-US" sz="1800" dirty="0">
                <a:solidFill>
                  <a:srgbClr val="000000"/>
                </a:solidFill>
                <a:latin typeface="Comic Sans MS" pitchFamily="66" charset="0"/>
                <a:ea typeface="+mn-ea"/>
                <a:cs typeface="+mn-cs"/>
              </a:rPr>
              <a:t/>
            </a:r>
            <a:br>
              <a:rPr lang="en-US" sz="1800" dirty="0">
                <a:solidFill>
                  <a:srgbClr val="000000"/>
                </a:solidFill>
                <a:latin typeface="Comic Sans MS" pitchFamily="66" charset="0"/>
                <a:ea typeface="+mn-ea"/>
                <a:cs typeface="+mn-cs"/>
              </a:rPr>
            </a:br>
            <a:r>
              <a:rPr lang="en-US" sz="1600" dirty="0">
                <a:solidFill>
                  <a:srgbClr val="000000"/>
                </a:solidFill>
                <a:latin typeface="Comic Sans MS" pitchFamily="66" charset="0"/>
                <a:ea typeface="+mn-ea"/>
                <a:cs typeface="+mn-cs"/>
              </a:rPr>
              <a:t>Transfer of </a:t>
            </a:r>
            <a:r>
              <a:rPr lang="en-US" sz="1600" b="1" dirty="0">
                <a:solidFill>
                  <a:srgbClr val="000000"/>
                </a:solidFill>
                <a:latin typeface="Comic Sans MS" pitchFamily="66" charset="0"/>
                <a:ea typeface="+mn-ea"/>
                <a:cs typeface="+mn-cs"/>
                <a:hlinkClick r:id="rId2"/>
              </a:rPr>
              <a:t>DNA</a:t>
            </a:r>
            <a:r>
              <a:rPr lang="en-US" sz="1600" dirty="0">
                <a:solidFill>
                  <a:srgbClr val="000000"/>
                </a:solidFill>
                <a:latin typeface="Comic Sans MS" pitchFamily="66" charset="0"/>
                <a:ea typeface="+mn-ea"/>
                <a:cs typeface="+mn-cs"/>
              </a:rPr>
              <a:t> from one cell to another via a </a:t>
            </a:r>
            <a:r>
              <a:rPr lang="en-US" sz="1600" b="1" dirty="0">
                <a:solidFill>
                  <a:srgbClr val="000000"/>
                </a:solidFill>
                <a:latin typeface="Comic Sans MS" pitchFamily="66" charset="0"/>
                <a:ea typeface="+mn-ea"/>
                <a:cs typeface="+mn-cs"/>
              </a:rPr>
              <a:t>replicating </a:t>
            </a:r>
            <a:r>
              <a:rPr lang="en-US" sz="1600" b="1" dirty="0">
                <a:solidFill>
                  <a:srgbClr val="000000"/>
                </a:solidFill>
                <a:latin typeface="Comic Sans MS" pitchFamily="66" charset="0"/>
                <a:ea typeface="+mn-ea"/>
                <a:cs typeface="+mn-cs"/>
                <a:hlinkClick r:id="rId3"/>
              </a:rPr>
              <a:t>virus</a:t>
            </a:r>
            <a:r>
              <a:rPr lang="en-US" sz="1600" b="1" dirty="0">
                <a:solidFill>
                  <a:srgbClr val="000000"/>
                </a:solidFill>
                <a:latin typeface="Comic Sans MS" pitchFamily="66" charset="0"/>
                <a:ea typeface="+mn-ea"/>
                <a:cs typeface="+mn-cs"/>
              </a:rPr>
              <a:t> </a:t>
            </a:r>
            <a:r>
              <a:rPr lang="en-US" sz="1200" dirty="0">
                <a:solidFill>
                  <a:srgbClr val="000000"/>
                </a:solidFill>
                <a:latin typeface="Comic Sans MS" pitchFamily="66" charset="0"/>
                <a:ea typeface="+mn-ea"/>
                <a:cs typeface="+mn-cs"/>
              </a:rPr>
              <a:t>(</a:t>
            </a:r>
            <a:r>
              <a:rPr lang="en-US" sz="1200" dirty="0">
                <a:solidFill>
                  <a:srgbClr val="000000"/>
                </a:solidFill>
                <a:latin typeface="Comic Sans MS" pitchFamily="66" charset="0"/>
                <a:ea typeface="+mn-ea"/>
                <a:cs typeface="+mn-cs"/>
                <a:hlinkClick r:id="rId4"/>
              </a:rPr>
              <a:t>bacteriophage</a:t>
            </a:r>
            <a:r>
              <a:rPr lang="en-US" sz="1200" dirty="0">
                <a:solidFill>
                  <a:srgbClr val="000000"/>
                </a:solidFill>
                <a:latin typeface="Comic Sans MS" pitchFamily="66" charset="0"/>
                <a:ea typeface="+mn-ea"/>
                <a:cs typeface="+mn-cs"/>
              </a:rPr>
              <a:t>).</a:t>
            </a:r>
            <a:r>
              <a:rPr lang="en-US" sz="1600" dirty="0">
                <a:solidFill>
                  <a:srgbClr val="000000"/>
                </a:solidFill>
                <a:latin typeface="Comic Sans MS" pitchFamily="66" charset="0"/>
                <a:ea typeface="+mn-ea"/>
                <a:cs typeface="+mn-cs"/>
              </a:rPr>
              <a:t/>
            </a:r>
            <a:br>
              <a:rPr lang="en-US" sz="1600" dirty="0">
                <a:solidFill>
                  <a:srgbClr val="000000"/>
                </a:solidFill>
                <a:latin typeface="Comic Sans MS" pitchFamily="66" charset="0"/>
                <a:ea typeface="+mn-ea"/>
                <a:cs typeface="+mn-cs"/>
              </a:rPr>
            </a:br>
            <a:r>
              <a:rPr lang="en-US" sz="1600" dirty="0">
                <a:solidFill>
                  <a:srgbClr val="000000"/>
                </a:solidFill>
                <a:latin typeface="Comic Sans MS" pitchFamily="66" charset="0"/>
                <a:ea typeface="+mn-ea"/>
                <a:cs typeface="+mn-cs"/>
              </a:rPr>
              <a:t/>
            </a:r>
            <a:br>
              <a:rPr lang="en-US" sz="1600" dirty="0">
                <a:solidFill>
                  <a:srgbClr val="000000"/>
                </a:solidFill>
                <a:latin typeface="Comic Sans MS" pitchFamily="66" charset="0"/>
                <a:ea typeface="+mn-ea"/>
                <a:cs typeface="+mn-cs"/>
              </a:rPr>
            </a:br>
            <a:r>
              <a:rPr lang="en-US" sz="1600" dirty="0">
                <a:solidFill>
                  <a:srgbClr val="000000"/>
                </a:solidFill>
                <a:latin typeface="Comic Sans MS" pitchFamily="66" charset="0"/>
                <a:ea typeface="+mn-ea"/>
                <a:cs typeface="+mn-cs"/>
              </a:rPr>
              <a:t>Can occur between </a:t>
            </a:r>
            <a:r>
              <a:rPr lang="en-US" sz="1600" b="1" dirty="0">
                <a:solidFill>
                  <a:srgbClr val="000000"/>
                </a:solidFill>
                <a:latin typeface="Comic Sans MS" pitchFamily="66" charset="0"/>
                <a:ea typeface="+mn-ea"/>
                <a:cs typeface="+mn-cs"/>
                <a:hlinkClick r:id="rId5"/>
              </a:rPr>
              <a:t>prokaryotic cells</a:t>
            </a:r>
            <a:r>
              <a:rPr lang="en-US" sz="1600" b="1" dirty="0">
                <a:solidFill>
                  <a:srgbClr val="000000"/>
                </a:solidFill>
                <a:latin typeface="Comic Sans MS" pitchFamily="66" charset="0"/>
                <a:ea typeface="+mn-ea"/>
                <a:cs typeface="+mn-cs"/>
              </a:rPr>
              <a:t> </a:t>
            </a:r>
            <a:r>
              <a:rPr lang="en-US" sz="1600" dirty="0">
                <a:solidFill>
                  <a:srgbClr val="000000"/>
                </a:solidFill>
                <a:latin typeface="Comic Sans MS" pitchFamily="66" charset="0"/>
                <a:ea typeface="+mn-ea"/>
                <a:cs typeface="+mn-cs"/>
              </a:rPr>
              <a:t>or between </a:t>
            </a:r>
            <a:r>
              <a:rPr lang="en-US" sz="1600" b="1" dirty="0">
                <a:solidFill>
                  <a:srgbClr val="000000"/>
                </a:solidFill>
                <a:latin typeface="Comic Sans MS" pitchFamily="66" charset="0"/>
                <a:ea typeface="+mn-ea"/>
                <a:cs typeface="+mn-cs"/>
                <a:hlinkClick r:id="rId6"/>
              </a:rPr>
              <a:t>eukaryotic cells</a:t>
            </a:r>
            <a:r>
              <a:rPr lang="en-US" sz="1600" dirty="0">
                <a:solidFill>
                  <a:srgbClr val="000000"/>
                </a:solidFill>
                <a:latin typeface="Comic Sans MS" pitchFamily="66" charset="0"/>
                <a:ea typeface="+mn-ea"/>
                <a:cs typeface="+mn-cs"/>
              </a:rPr>
              <a:t>. </a:t>
            </a:r>
            <a:r>
              <a:rPr lang="en-US" sz="1200" dirty="0">
                <a:solidFill>
                  <a:srgbClr val="000000"/>
                </a:solidFill>
                <a:latin typeface="Comic Sans MS" pitchFamily="66" charset="0"/>
                <a:ea typeface="+mn-ea"/>
                <a:cs typeface="+mn-cs"/>
              </a:rPr>
              <a:t>(The following is an example of transduction in bacterial cells by bacteriophage virus).</a:t>
            </a:r>
            <a:r>
              <a:rPr lang="en-US" sz="600" dirty="0">
                <a:solidFill>
                  <a:srgbClr val="000000"/>
                </a:solidFill>
                <a:latin typeface="Comic Sans MS" pitchFamily="66" charset="0"/>
                <a:ea typeface="+mn-ea"/>
                <a:cs typeface="+mn-cs"/>
              </a:rPr>
              <a:t/>
            </a:r>
            <a:br>
              <a:rPr lang="en-US" sz="600" dirty="0">
                <a:solidFill>
                  <a:srgbClr val="000000"/>
                </a:solidFill>
                <a:latin typeface="Comic Sans MS" pitchFamily="66" charset="0"/>
                <a:ea typeface="+mn-ea"/>
                <a:cs typeface="+mn-cs"/>
              </a:rPr>
            </a:br>
            <a:endParaRPr lang="en-US" dirty="0"/>
          </a:p>
        </p:txBody>
      </p:sp>
      <p:pic>
        <p:nvPicPr>
          <p:cNvPr id="3074"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230829" y="2410887"/>
            <a:ext cx="6401355" cy="333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928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Transformation</a:t>
            </a:r>
            <a:br>
              <a:rPr lang="en-US" b="1" dirty="0"/>
            </a:br>
            <a:endParaRPr lang="en-US" b="1" dirty="0"/>
          </a:p>
        </p:txBody>
      </p:sp>
      <p:sp>
        <p:nvSpPr>
          <p:cNvPr id="3" name="Content Placeholder 2"/>
          <p:cNvSpPr>
            <a:spLocks noGrp="1"/>
          </p:cNvSpPr>
          <p:nvPr>
            <p:ph idx="1"/>
          </p:nvPr>
        </p:nvSpPr>
        <p:spPr/>
        <p:txBody>
          <a:bodyPr>
            <a:normAutofit/>
          </a:bodyPr>
          <a:lstStyle/>
          <a:p>
            <a:r>
              <a:rPr lang="en-US" b="1" dirty="0" smtClean="0"/>
              <a:t>Transfer </a:t>
            </a:r>
            <a:r>
              <a:rPr lang="en-US" b="1" dirty="0"/>
              <a:t>of isolated donor DNA (either chromosomal DNA fragments or plasmid DNA) to a recipient cell.</a:t>
            </a:r>
          </a:p>
          <a:p>
            <a:r>
              <a:rPr lang="en-US" b="1" dirty="0"/>
              <a:t>Successful transformation depends on the presence of double-stranded donor DNA molecules that are large enough, as well as cells that are competent for transformation</a:t>
            </a:r>
          </a:p>
        </p:txBody>
      </p:sp>
    </p:spTree>
    <p:extLst>
      <p:ext uri="{BB962C8B-B14F-4D97-AF65-F5344CB8AC3E}">
        <p14:creationId xmlns:p14="http://schemas.microsoft.com/office/powerpoint/2010/main" val="234297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Transformation</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Competence</a:t>
            </a:r>
            <a:endParaRPr lang="en-US" b="1" dirty="0"/>
          </a:p>
          <a:p>
            <a:r>
              <a:rPr lang="en-US" b="1" dirty="0"/>
              <a:t>Competence is the ability of a bacterial species or strain to take up DNA from its environment.</a:t>
            </a:r>
          </a:p>
          <a:p>
            <a:r>
              <a:rPr lang="en-US" b="1" dirty="0"/>
              <a:t>Many species are naturally competent, such as Streptococcus </a:t>
            </a:r>
            <a:r>
              <a:rPr lang="en-US" b="1" dirty="0" err="1"/>
              <a:t>pneumioniae</a:t>
            </a:r>
            <a:r>
              <a:rPr lang="en-US" b="1" dirty="0"/>
              <a:t>, </a:t>
            </a:r>
            <a:r>
              <a:rPr lang="en-US" b="1" dirty="0" err="1"/>
              <a:t>Acinetobacter</a:t>
            </a:r>
            <a:r>
              <a:rPr lang="en-US" b="1" dirty="0"/>
              <a:t> </a:t>
            </a:r>
            <a:r>
              <a:rPr lang="en-US" b="1" dirty="0" err="1"/>
              <a:t>calcoaceticus</a:t>
            </a:r>
            <a:r>
              <a:rPr lang="en-US" b="1" dirty="0"/>
              <a:t>, </a:t>
            </a:r>
            <a:r>
              <a:rPr lang="en-US" b="1" dirty="0" err="1"/>
              <a:t>Neiserria</a:t>
            </a:r>
            <a:r>
              <a:rPr lang="en-US" b="1" dirty="0"/>
              <a:t> </a:t>
            </a:r>
            <a:r>
              <a:rPr lang="en-US" b="1" dirty="0" err="1"/>
              <a:t>gonorrheae</a:t>
            </a:r>
            <a:r>
              <a:rPr lang="en-US" b="1" dirty="0"/>
              <a:t>, and Bacillus </a:t>
            </a:r>
            <a:r>
              <a:rPr lang="en-US" b="1" dirty="0" err="1"/>
              <a:t>subtilis</a:t>
            </a:r>
            <a:endParaRPr lang="en-US" b="1" dirty="0"/>
          </a:p>
          <a:p>
            <a:r>
              <a:rPr lang="en-US" b="1" dirty="0"/>
              <a:t>Naturally competent species possess a nucleic acid transporter that spans their cell wall &amp; plasma membrane.</a:t>
            </a:r>
          </a:p>
          <a:p>
            <a:r>
              <a:rPr lang="en-US" b="1" dirty="0"/>
              <a:t>The transporter binds to double-stranded DNA, hydrolyzes one of the strands, and pulls the other strand into the recipient cell.</a:t>
            </a:r>
          </a:p>
          <a:p>
            <a:r>
              <a:rPr lang="en-US" b="1" dirty="0"/>
              <a:t>The donor DNA strand may then recombine with the recipient chromosome, possibly changing the phenotype of the recipient to the donor phenotype.</a:t>
            </a:r>
          </a:p>
          <a:p>
            <a:endParaRPr lang="en-US" b="1" dirty="0"/>
          </a:p>
        </p:txBody>
      </p:sp>
    </p:spTree>
    <p:extLst>
      <p:ext uri="{BB962C8B-B14F-4D97-AF65-F5344CB8AC3E}">
        <p14:creationId xmlns:p14="http://schemas.microsoft.com/office/powerpoint/2010/main" val="56511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41096"/>
          </a:xfrm>
        </p:spPr>
        <p:txBody>
          <a:bodyPr>
            <a:normAutofit fontScale="90000"/>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1484784"/>
            <a:ext cx="6552728" cy="434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330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Transformation</a:t>
            </a:r>
          </a:p>
          <a:p>
            <a:r>
              <a:rPr lang="en-US" b="1" dirty="0"/>
              <a:t>Transformation is also a major technique used to introduce recombinant DNA molecules into host cells. In this case, the DNA is usually recombinant plasmids.</a:t>
            </a:r>
          </a:p>
          <a:p>
            <a:endParaRPr lang="en-US" b="1" dirty="0"/>
          </a:p>
        </p:txBody>
      </p:sp>
    </p:spTree>
    <p:extLst>
      <p:ext uri="{BB962C8B-B14F-4D97-AF65-F5344CB8AC3E}">
        <p14:creationId xmlns:p14="http://schemas.microsoft.com/office/powerpoint/2010/main" val="209991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b="1" dirty="0" smtClean="0">
                <a:solidFill>
                  <a:schemeClr val="tx1"/>
                </a:solidFill>
              </a:rPr>
              <a:t>Nucleotide structure</a:t>
            </a:r>
          </a:p>
          <a:p>
            <a:r>
              <a:rPr lang="en-US" b="1" dirty="0" smtClean="0">
                <a:solidFill>
                  <a:srgbClr val="0070C0"/>
                </a:solidFill>
              </a:rPr>
              <a:t>A nucleotide consists of:</a:t>
            </a:r>
          </a:p>
          <a:p>
            <a:pPr>
              <a:buFont typeface="Wingdings" pitchFamily="2" charset="2"/>
              <a:buChar char="Ø"/>
            </a:pPr>
            <a:r>
              <a:rPr lang="en-US" b="1" dirty="0" smtClean="0">
                <a:solidFill>
                  <a:srgbClr val="0070C0"/>
                </a:solidFill>
              </a:rPr>
              <a:t>Nitrogenous base</a:t>
            </a:r>
          </a:p>
          <a:p>
            <a:pPr>
              <a:buFont typeface="Wingdings" pitchFamily="2" charset="2"/>
              <a:buChar char="Ø"/>
            </a:pPr>
            <a:r>
              <a:rPr lang="en-US" b="1" dirty="0" smtClean="0">
                <a:solidFill>
                  <a:srgbClr val="0070C0"/>
                </a:solidFill>
              </a:rPr>
              <a:t>Pentose sugar</a:t>
            </a:r>
          </a:p>
          <a:p>
            <a:pPr>
              <a:buFont typeface="Wingdings" pitchFamily="2" charset="2"/>
              <a:buChar char="Ø"/>
            </a:pPr>
            <a:r>
              <a:rPr lang="en-US" b="1" dirty="0" smtClean="0">
                <a:solidFill>
                  <a:srgbClr val="0070C0"/>
                </a:solidFill>
              </a:rPr>
              <a:t>Phosphate group</a:t>
            </a:r>
          </a:p>
          <a:p>
            <a:pPr marL="68580" indent="0">
              <a:buNone/>
            </a:pPr>
            <a:r>
              <a:rPr lang="en-US" b="1" dirty="0" smtClean="0">
                <a:solidFill>
                  <a:schemeClr val="tx1"/>
                </a:solidFill>
              </a:rPr>
              <a:t>Nitrogenous bases</a:t>
            </a:r>
            <a:r>
              <a:rPr lang="en-US" b="1" dirty="0" smtClean="0">
                <a:solidFill>
                  <a:srgbClr val="0070C0"/>
                </a:solidFill>
              </a:rPr>
              <a:t>: </a:t>
            </a:r>
          </a:p>
          <a:p>
            <a:pPr>
              <a:buFont typeface="Wingdings" pitchFamily="2" charset="2"/>
              <a:buChar char="Ø"/>
            </a:pPr>
            <a:r>
              <a:rPr lang="en-US" b="1" dirty="0" smtClean="0">
                <a:solidFill>
                  <a:srgbClr val="0070C0"/>
                </a:solidFill>
              </a:rPr>
              <a:t>Purines: adenine &amp; guanine</a:t>
            </a:r>
          </a:p>
          <a:p>
            <a:pPr>
              <a:buFont typeface="Wingdings" pitchFamily="2" charset="2"/>
              <a:buChar char="Ø"/>
            </a:pPr>
            <a:r>
              <a:rPr lang="en-US" b="1" dirty="0" err="1" smtClean="0">
                <a:solidFill>
                  <a:srgbClr val="0070C0"/>
                </a:solidFill>
              </a:rPr>
              <a:t>Pyrimidines</a:t>
            </a:r>
            <a:r>
              <a:rPr lang="en-US" b="1" dirty="0" smtClean="0">
                <a:solidFill>
                  <a:srgbClr val="0070C0"/>
                </a:solidFill>
              </a:rPr>
              <a:t>: cytosine, thymine (in DNA), &amp; uracil (in RNA)</a:t>
            </a:r>
          </a:p>
          <a:p>
            <a:r>
              <a:rPr lang="en-US" b="1" dirty="0" smtClean="0">
                <a:solidFill>
                  <a:schemeClr val="tx1"/>
                </a:solidFill>
              </a:rPr>
              <a:t>Pentose sugars:</a:t>
            </a:r>
          </a:p>
          <a:p>
            <a:pPr>
              <a:buFont typeface="Wingdings" pitchFamily="2" charset="2"/>
              <a:buChar char="Ø"/>
            </a:pPr>
            <a:r>
              <a:rPr lang="en-US" b="1" dirty="0" smtClean="0">
                <a:solidFill>
                  <a:srgbClr val="0070C0"/>
                </a:solidFill>
              </a:rPr>
              <a:t>Ribose (found in RNA)</a:t>
            </a:r>
          </a:p>
          <a:p>
            <a:pPr>
              <a:buFont typeface="Wingdings" pitchFamily="2" charset="2"/>
              <a:buChar char="Ø"/>
            </a:pPr>
            <a:r>
              <a:rPr lang="en-US" b="1" dirty="0" err="1" smtClean="0">
                <a:solidFill>
                  <a:srgbClr val="0070C0"/>
                </a:solidFill>
              </a:rPr>
              <a:t>Deoxyribose</a:t>
            </a:r>
            <a:r>
              <a:rPr lang="en-US" b="1" dirty="0" smtClean="0">
                <a:solidFill>
                  <a:srgbClr val="0070C0"/>
                </a:solidFill>
              </a:rPr>
              <a:t> (found in DNA)</a:t>
            </a:r>
            <a:endParaRPr lang="en-US" b="1" dirty="0">
              <a:solidFill>
                <a:srgbClr val="0070C0"/>
              </a:solidFill>
            </a:endParaRPr>
          </a:p>
        </p:txBody>
      </p:sp>
    </p:spTree>
    <p:extLst>
      <p:ext uri="{BB962C8B-B14F-4D97-AF65-F5344CB8AC3E}">
        <p14:creationId xmlns:p14="http://schemas.microsoft.com/office/powerpoint/2010/main" val="424403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solidFill>
                  <a:srgbClr val="0070C0"/>
                </a:solidFill>
              </a:rPr>
              <a:t>DNA: Deoxyribonucleic acid</a:t>
            </a:r>
          </a:p>
          <a:p>
            <a:r>
              <a:rPr lang="en-US" b="1" dirty="0" smtClean="0">
                <a:solidFill>
                  <a:srgbClr val="0070C0"/>
                </a:solidFill>
              </a:rPr>
              <a:t>Pentose sugar: 2’-deoxyribose</a:t>
            </a:r>
          </a:p>
          <a:p>
            <a:r>
              <a:rPr lang="en-US" b="1" dirty="0" smtClean="0">
                <a:solidFill>
                  <a:srgbClr val="0070C0"/>
                </a:solidFill>
              </a:rPr>
              <a:t>Nitrogenous bases: </a:t>
            </a:r>
            <a:br>
              <a:rPr lang="en-US" b="1" dirty="0" smtClean="0">
                <a:solidFill>
                  <a:srgbClr val="0070C0"/>
                </a:solidFill>
              </a:rPr>
            </a:br>
            <a:r>
              <a:rPr lang="en-US" b="1" dirty="0" smtClean="0">
                <a:solidFill>
                  <a:srgbClr val="0070C0"/>
                </a:solidFill>
              </a:rPr>
              <a:t>Adenine and guanine (purines)</a:t>
            </a:r>
            <a:br>
              <a:rPr lang="en-US" b="1" dirty="0" smtClean="0">
                <a:solidFill>
                  <a:srgbClr val="0070C0"/>
                </a:solidFill>
              </a:rPr>
            </a:br>
            <a:r>
              <a:rPr lang="en-US" b="1" dirty="0" smtClean="0">
                <a:solidFill>
                  <a:srgbClr val="0070C0"/>
                </a:solidFill>
              </a:rPr>
              <a:t>Cytosine and thymine (</a:t>
            </a:r>
            <a:r>
              <a:rPr lang="en-US" b="1" dirty="0" err="1" smtClean="0">
                <a:solidFill>
                  <a:srgbClr val="0070C0"/>
                </a:solidFill>
              </a:rPr>
              <a:t>pyrimidines</a:t>
            </a:r>
            <a:r>
              <a:rPr lang="en-US" b="1" dirty="0" smtClean="0">
                <a:solidFill>
                  <a:srgbClr val="0070C0"/>
                </a:solidFill>
              </a:rPr>
              <a:t>)</a:t>
            </a:r>
          </a:p>
          <a:p>
            <a:r>
              <a:rPr lang="en-US" b="1" dirty="0" smtClean="0">
                <a:solidFill>
                  <a:srgbClr val="0070C0"/>
                </a:solidFill>
              </a:rPr>
              <a:t>Structure is typically a double-stranded helix</a:t>
            </a:r>
          </a:p>
          <a:p>
            <a:r>
              <a:rPr lang="en-US" b="1" dirty="0" smtClean="0">
                <a:solidFill>
                  <a:srgbClr val="0070C0"/>
                </a:solidFill>
              </a:rPr>
              <a:t>Nucleotide sequences of the strands are complementary to each other, A pairing with T and C pairing with G</a:t>
            </a:r>
          </a:p>
          <a:p>
            <a:endParaRPr lang="en-US" dirty="0"/>
          </a:p>
        </p:txBody>
      </p:sp>
    </p:spTree>
    <p:extLst>
      <p:ext uri="{BB962C8B-B14F-4D97-AF65-F5344CB8AC3E}">
        <p14:creationId xmlns:p14="http://schemas.microsoft.com/office/powerpoint/2010/main" val="344915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2988" y="2488678"/>
            <a:ext cx="6777037" cy="317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944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370200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8884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650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9867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32359" y="1561641"/>
            <a:ext cx="2677691"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149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415131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92896"/>
            <a:ext cx="3279775"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090915"/>
            <a:ext cx="2524125"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1554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250</TotalTime>
  <Words>1630</Words>
  <Application>Microsoft Office PowerPoint</Application>
  <PresentationFormat>On-screen Show (4:3)</PresentationFormat>
  <Paragraphs>126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Austin</vt:lpstr>
      <vt:lpstr>MICROBIAL GENETICS2</vt:lpstr>
      <vt:lpstr>PowerPoint Presentation</vt:lpstr>
      <vt:lpstr>Basic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Mutations</vt:lpstr>
      <vt:lpstr>PowerPoint Presentation</vt:lpstr>
      <vt:lpstr>PowerPoint Presentation</vt:lpstr>
      <vt:lpstr>PowerPoint Presentation</vt:lpstr>
      <vt:lpstr>Gene Transfer in Bacteria</vt:lpstr>
      <vt:lpstr>PowerPoint Presentation</vt:lpstr>
      <vt:lpstr>PowerPoint Presentation</vt:lpstr>
      <vt:lpstr>PowerPoint Presentation</vt:lpstr>
      <vt:lpstr>PowerPoint Presentation</vt:lpstr>
      <vt:lpstr>Gene Transfer in Bacteria</vt:lpstr>
      <vt:lpstr>  Transduction  Transfer of DNA from one cell to another via a replicating virus (bacteriophage).  Can occur between prokaryotic cells or between eukaryotic cells. (The following is an example of transduction in bacterial cells by bacteriophage virus). </vt:lpstr>
      <vt:lpstr>Transformation </vt:lpstr>
      <vt:lpstr>Transformation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GENETICS2</dc:title>
  <dc:creator>van</dc:creator>
  <cp:lastModifiedBy>van</cp:lastModifiedBy>
  <cp:revision>24</cp:revision>
  <dcterms:created xsi:type="dcterms:W3CDTF">2016-12-18T19:00:09Z</dcterms:created>
  <dcterms:modified xsi:type="dcterms:W3CDTF">2017-01-01T17:48:12Z</dcterms:modified>
</cp:coreProperties>
</file>